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  <p:embeddedFont>
      <p:font typeface="Walter Turncoat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9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81b757d10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1381b757d10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81b757d10_2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g1381b757d10_2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381b757d10_2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381b757d10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81b757d10_2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1381b757d10_2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81b757d10_2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1381b757d10_2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81b757d10_2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1381b757d10_2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381b757d10_2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1381b757d10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381b757d10_2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1381b757d10_2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81b757d10_2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381b757d10_2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381b757d10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381b757d10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381b757d10_2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381b757d10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81b757d10_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381b757d10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381b757d10_2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1381b757d10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81b757d10_2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1381b757d10_2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81b757d1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1381b757d1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81b757d10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1381b757d10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81b757d10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1381b757d10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81b757d10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1381b757d10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81b757d10_2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381b757d10_2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81b757d10_2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1381b757d10_2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408764" y="2591125"/>
            <a:ext cx="1690607" cy="2184456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174105" y="3016343"/>
            <a:ext cx="1561058" cy="1763848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329788" y="4081200"/>
            <a:ext cx="8484419" cy="1041759"/>
            <a:chOff x="329788" y="4081200"/>
            <a:chExt cx="8484419" cy="1041759"/>
          </a:xfrm>
        </p:grpSpPr>
        <p:sp>
          <p:nvSpPr>
            <p:cNvPr id="161" name="Google Shape;161;p11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Google Shape;162;p11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5013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11"/>
            <p:cNvSpPr/>
            <p:nvPr/>
          </p:nvSpPr>
          <p:spPr>
            <a:xfrm flipH="1">
              <a:off x="758564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1274015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1517285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1"/>
            <p:cNvSpPr/>
            <p:nvPr/>
          </p:nvSpPr>
          <p:spPr>
            <a:xfrm>
              <a:off x="31942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11"/>
            <p:cNvSpPr/>
            <p:nvPr/>
          </p:nvSpPr>
          <p:spPr>
            <a:xfrm>
              <a:off x="33466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11"/>
            <p:cNvSpPr/>
            <p:nvPr/>
          </p:nvSpPr>
          <p:spPr>
            <a:xfrm>
              <a:off x="4121250" y="49185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11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11"/>
            <p:cNvSpPr/>
            <p:nvPr/>
          </p:nvSpPr>
          <p:spPr>
            <a:xfrm>
              <a:off x="828499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Google Shape;172;p11"/>
            <p:cNvSpPr/>
            <p:nvPr/>
          </p:nvSpPr>
          <p:spPr>
            <a:xfrm>
              <a:off x="495839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11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11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11"/>
            <p:cNvSpPr/>
            <p:nvPr/>
          </p:nvSpPr>
          <p:spPr>
            <a:xfrm>
              <a:off x="47791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11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11"/>
            <p:cNvSpPr/>
            <p:nvPr/>
          </p:nvSpPr>
          <p:spPr>
            <a:xfrm>
              <a:off x="6413178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11"/>
            <p:cNvSpPr/>
            <p:nvPr/>
          </p:nvSpPr>
          <p:spPr>
            <a:xfrm>
              <a:off x="665644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11"/>
            <p:cNvSpPr/>
            <p:nvPr/>
          </p:nvSpPr>
          <p:spPr>
            <a:xfrm rot="-772385" flipH="1">
              <a:off x="7297125" y="49314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11"/>
            <p:cNvSpPr/>
            <p:nvPr/>
          </p:nvSpPr>
          <p:spPr>
            <a:xfrm>
              <a:off x="7637737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1" name="Google Shape;181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1"/>
            <p:cNvSpPr/>
            <p:nvPr/>
          </p:nvSpPr>
          <p:spPr>
            <a:xfrm>
              <a:off x="4896942" y="46626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755021" y="46508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8426917" y="46460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8284996" y="46342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583030" y="45299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441108" y="45181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 flipH="1">
              <a:off x="5767046" y="45773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 flipH="1">
              <a:off x="5918283" y="45655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3228777" y="46023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3380014" y="45905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11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11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5" name="Google Shape;225;p14"/>
          <p:cNvGrpSpPr/>
          <p:nvPr/>
        </p:nvGrpSpPr>
        <p:grpSpPr>
          <a:xfrm>
            <a:off x="7408765" y="2591125"/>
            <a:ext cx="1690606" cy="2184455"/>
            <a:chOff x="7408765" y="2591125"/>
            <a:chExt cx="1690606" cy="2184455"/>
          </a:xfrm>
        </p:grpSpPr>
        <p:grpSp>
          <p:nvGrpSpPr>
            <p:cNvPr id="226" name="Google Shape;226;p14"/>
            <p:cNvGrpSpPr/>
            <p:nvPr/>
          </p:nvGrpSpPr>
          <p:grpSpPr>
            <a:xfrm>
              <a:off x="7995213" y="4383200"/>
              <a:ext cx="593752" cy="392380"/>
              <a:chOff x="7995213" y="4383200"/>
              <a:chExt cx="593752" cy="392380"/>
            </a:xfrm>
          </p:grpSpPr>
          <p:sp>
            <p:nvSpPr>
              <p:cNvPr id="227" name="Google Shape;227;p14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28" name="Google Shape;228;p14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sp>
          <p:nvSpPr>
            <p:cNvPr id="229" name="Google Shape;229;p14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1" name="Google Shape;231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14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14"/>
          <p:cNvGrpSpPr/>
          <p:nvPr/>
        </p:nvGrpSpPr>
        <p:grpSpPr>
          <a:xfrm>
            <a:off x="174104" y="3016343"/>
            <a:ext cx="1561059" cy="1763848"/>
            <a:chOff x="174104" y="3016343"/>
            <a:chExt cx="1561059" cy="1763848"/>
          </a:xfrm>
        </p:grpSpPr>
        <p:grpSp>
          <p:nvGrpSpPr>
            <p:cNvPr id="236" name="Google Shape;236;p14"/>
            <p:cNvGrpSpPr/>
            <p:nvPr/>
          </p:nvGrpSpPr>
          <p:grpSpPr>
            <a:xfrm>
              <a:off x="878674" y="4387822"/>
              <a:ext cx="477531" cy="392369"/>
              <a:chOff x="3019540" y="1608452"/>
              <a:chExt cx="440487" cy="361931"/>
            </a:xfrm>
          </p:grpSpPr>
          <p:sp>
            <p:nvSpPr>
              <p:cNvPr id="237" name="Google Shape;237;p14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38" name="Google Shape;238;p14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239" name="Google Shape;239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14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5"/>
          <p:cNvGrpSpPr/>
          <p:nvPr/>
        </p:nvGrpSpPr>
        <p:grpSpPr>
          <a:xfrm>
            <a:off x="7423694" y="2798737"/>
            <a:ext cx="1617945" cy="1829054"/>
            <a:chOff x="7423694" y="2798737"/>
            <a:chExt cx="1617945" cy="1829054"/>
          </a:xfrm>
        </p:grpSpPr>
        <p:grpSp>
          <p:nvGrpSpPr>
            <p:cNvPr id="245" name="Google Shape;245;p15"/>
            <p:cNvGrpSpPr/>
            <p:nvPr/>
          </p:nvGrpSpPr>
          <p:grpSpPr>
            <a:xfrm flipH="1">
              <a:off x="7859538" y="4235422"/>
              <a:ext cx="477531" cy="392369"/>
              <a:chOff x="3019540" y="1608452"/>
              <a:chExt cx="440487" cy="361931"/>
            </a:xfrm>
          </p:grpSpPr>
          <p:sp>
            <p:nvSpPr>
              <p:cNvPr id="246" name="Google Shape;246;p15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47" name="Google Shape;247;p15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248" name="Google Shape;248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5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15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253" name="Google Shape;253;p15"/>
            <p:cNvGrpSpPr/>
            <p:nvPr/>
          </p:nvGrpSpPr>
          <p:grpSpPr>
            <a:xfrm>
              <a:off x="782412" y="4230800"/>
              <a:ext cx="593752" cy="392380"/>
              <a:chOff x="7919013" y="4383200"/>
              <a:chExt cx="593752" cy="392380"/>
            </a:xfrm>
          </p:grpSpPr>
          <p:sp>
            <p:nvSpPr>
              <p:cNvPr id="254" name="Google Shape;254;p15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55" name="Google Shape;255;p15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sp>
          <p:nvSpPr>
            <p:cNvPr id="256" name="Google Shape;256;p15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8" name="Google Shape;258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5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2" name="Google Shape;26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5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24513" y="275719"/>
            <a:ext cx="4757423" cy="455196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marL="914400" lvl="1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marL="1371600" lvl="2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marL="1828800" lvl="3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marL="3200400" lvl="6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marL="3657600" lvl="7" indent="-3810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marL="4114800" lvl="8" indent="-38100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/>
          <p:nvPr/>
        </p:nvSpPr>
        <p:spPr>
          <a:xfrm>
            <a:off x="2679000" y="2757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69" name="Google Shape;269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70" name="Google Shape;270;p16"/>
          <p:cNvGrpSpPr/>
          <p:nvPr/>
        </p:nvGrpSpPr>
        <p:grpSpPr>
          <a:xfrm>
            <a:off x="6077345" y="2421525"/>
            <a:ext cx="1652586" cy="2191978"/>
            <a:chOff x="6077345" y="2421525"/>
            <a:chExt cx="1652586" cy="2191978"/>
          </a:xfrm>
        </p:grpSpPr>
        <p:sp>
          <p:nvSpPr>
            <p:cNvPr id="271" name="Google Shape;271;p16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16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273" name="Google Shape;273;p16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74" name="Google Shape;274;p16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275" name="Google Shape;275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16"/>
            <p:cNvSpPr/>
            <p:nvPr/>
          </p:nvSpPr>
          <p:spPr>
            <a:xfrm rot="10145659" flipH="1">
              <a:off x="7432735" y="3653264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6833395" y="338862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534799" y="336382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_ONLY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>
            <a:spLocks noGrp="1"/>
          </p:cNvSpPr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85" name="Google Shape;285;p18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286" name="Google Shape;286;p18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7" name="Google Shape;287;p18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pic>
          <p:nvPicPr>
            <p:cNvPr id="288" name="Google Shape;288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18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3063" y="885825"/>
            <a:ext cx="3603500" cy="37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147438" y="1314450"/>
            <a:ext cx="3603500" cy="35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9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9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99" name="Google Shape;299;p19"/>
          <p:cNvGrpSpPr/>
          <p:nvPr/>
        </p:nvGrpSpPr>
        <p:grpSpPr>
          <a:xfrm>
            <a:off x="7863411" y="2967400"/>
            <a:ext cx="1420590" cy="1275975"/>
            <a:chOff x="7863411" y="2967400"/>
            <a:chExt cx="1420590" cy="1275975"/>
          </a:xfrm>
        </p:grpSpPr>
        <p:grpSp>
          <p:nvGrpSpPr>
            <p:cNvPr id="300" name="Google Shape;300;p19"/>
            <p:cNvGrpSpPr/>
            <p:nvPr/>
          </p:nvGrpSpPr>
          <p:grpSpPr>
            <a:xfrm>
              <a:off x="8277250" y="3881444"/>
              <a:ext cx="440488" cy="361931"/>
              <a:chOff x="8277250" y="3881444"/>
              <a:chExt cx="440488" cy="361931"/>
            </a:xfrm>
          </p:grpSpPr>
          <p:sp>
            <p:nvSpPr>
              <p:cNvPr id="301" name="Google Shape;301;p19"/>
              <p:cNvSpPr/>
              <p:nvPr/>
            </p:nvSpPr>
            <p:spPr>
              <a:xfrm>
                <a:off x="8277250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02" name="Google Shape;302;p19"/>
              <p:cNvSpPr/>
              <p:nvPr/>
            </p:nvSpPr>
            <p:spPr>
              <a:xfrm>
                <a:off x="8596313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303" name="Google Shape;303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63411" y="2967400"/>
              <a:ext cx="1420590" cy="982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19"/>
            <p:cNvSpPr/>
            <p:nvPr/>
          </p:nvSpPr>
          <p:spPr>
            <a:xfrm>
              <a:off x="8535376" y="333587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8236780" y="331107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19"/>
          <p:cNvGrpSpPr/>
          <p:nvPr/>
        </p:nvGrpSpPr>
        <p:grpSpPr>
          <a:xfrm>
            <a:off x="-207150" y="2962110"/>
            <a:ext cx="1286833" cy="1586084"/>
            <a:chOff x="-207150" y="2962110"/>
            <a:chExt cx="1286833" cy="1586084"/>
          </a:xfrm>
        </p:grpSpPr>
        <p:grpSp>
          <p:nvGrpSpPr>
            <p:cNvPr id="307" name="Google Shape;307;p19"/>
            <p:cNvGrpSpPr/>
            <p:nvPr/>
          </p:nvGrpSpPr>
          <p:grpSpPr>
            <a:xfrm>
              <a:off x="120475" y="4186263"/>
              <a:ext cx="547675" cy="361931"/>
              <a:chOff x="120475" y="4186263"/>
              <a:chExt cx="547675" cy="361931"/>
            </a:xfrm>
          </p:grpSpPr>
          <p:sp>
            <p:nvSpPr>
              <p:cNvPr id="308" name="Google Shape;308;p19"/>
              <p:cNvSpPr/>
              <p:nvPr/>
            </p:nvSpPr>
            <p:spPr>
              <a:xfrm>
                <a:off x="12047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09" name="Google Shape;309;p19"/>
              <p:cNvSpPr/>
              <p:nvPr/>
            </p:nvSpPr>
            <p:spPr>
              <a:xfrm flipH="1">
                <a:off x="54672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310" name="Google Shape;31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07150" y="2962110"/>
              <a:ext cx="1286833" cy="1305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19"/>
            <p:cNvSpPr/>
            <p:nvPr/>
          </p:nvSpPr>
          <p:spPr>
            <a:xfrm rot="10576116">
              <a:off x="213730" y="3649426"/>
              <a:ext cx="145541" cy="14604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9"/>
            <p:cNvSpPr/>
            <p:nvPr/>
          </p:nvSpPr>
          <p:spPr>
            <a:xfrm rot="10598995">
              <a:off x="532326" y="3669443"/>
              <a:ext cx="127326" cy="13220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 rot="2878168">
              <a:off x="140003" y="3477827"/>
              <a:ext cx="592515" cy="66012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0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19" name="Google Shape;319;p20"/>
          <p:cNvGrpSpPr/>
          <p:nvPr/>
        </p:nvGrpSpPr>
        <p:grpSpPr>
          <a:xfrm>
            <a:off x="7351600" y="2783674"/>
            <a:ext cx="1613839" cy="1779823"/>
            <a:chOff x="7351600" y="2783674"/>
            <a:chExt cx="1613839" cy="1779823"/>
          </a:xfrm>
        </p:grpSpPr>
        <p:grpSp>
          <p:nvGrpSpPr>
            <p:cNvPr id="320" name="Google Shape;320;p20"/>
            <p:cNvGrpSpPr/>
            <p:nvPr/>
          </p:nvGrpSpPr>
          <p:grpSpPr>
            <a:xfrm flipH="1">
              <a:off x="7859538" y="4171128"/>
              <a:ext cx="477531" cy="392369"/>
              <a:chOff x="3019540" y="1549146"/>
              <a:chExt cx="440487" cy="361931"/>
            </a:xfrm>
          </p:grpSpPr>
          <p:sp>
            <p:nvSpPr>
              <p:cNvPr id="321" name="Google Shape;321;p20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22" name="Google Shape;322;p20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323" name="Google Shape;323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0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31" name="Google Shape;331;p21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332" name="Google Shape;332;p21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1"/>
            <p:cNvGrpSpPr/>
            <p:nvPr/>
          </p:nvGrpSpPr>
          <p:grpSpPr>
            <a:xfrm>
              <a:off x="7865288" y="4245800"/>
              <a:ext cx="440487" cy="361931"/>
              <a:chOff x="7865288" y="4245800"/>
              <a:chExt cx="440487" cy="361931"/>
            </a:xfrm>
          </p:grpSpPr>
          <p:sp>
            <p:nvSpPr>
              <p:cNvPr id="334" name="Google Shape;334;p21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335" name="Google Shape;335;p21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pic>
          <p:nvPicPr>
            <p:cNvPr id="336" name="Google Shape;33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21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1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7423694" y="2798737"/>
            <a:ext cx="1617944" cy="1829054"/>
            <a:chOff x="7423694" y="2798737"/>
            <a:chExt cx="1617944" cy="1829054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7859537" y="4235422"/>
              <a:ext cx="477532" cy="392369"/>
              <a:chOff x="3019540" y="1608452"/>
              <a:chExt cx="440488" cy="361931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782412" y="4230800"/>
              <a:ext cx="593753" cy="392380"/>
              <a:chOff x="7919013" y="4383200"/>
              <a:chExt cx="593753" cy="39238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3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" name="Google Shape;43;p3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44;p3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Google Shape;4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2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2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348" name="Google Shape;348;p22"/>
          <p:cNvGrpSpPr/>
          <p:nvPr/>
        </p:nvGrpSpPr>
        <p:grpSpPr>
          <a:xfrm>
            <a:off x="7403273" y="2876096"/>
            <a:ext cx="1631624" cy="1782784"/>
            <a:chOff x="7403273" y="2876096"/>
            <a:chExt cx="1631624" cy="1782784"/>
          </a:xfrm>
        </p:grpSpPr>
        <p:sp>
          <p:nvSpPr>
            <p:cNvPr id="349" name="Google Shape;349;p22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2" name="Google Shape;352;p22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pic>
          <p:nvPicPr>
            <p:cNvPr id="353" name="Google Shape;353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22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59" name="Google Shape;359;p23"/>
          <p:cNvGrpSpPr/>
          <p:nvPr/>
        </p:nvGrpSpPr>
        <p:grpSpPr>
          <a:xfrm>
            <a:off x="329788" y="4081200"/>
            <a:ext cx="8484418" cy="1041759"/>
            <a:chOff x="329788" y="4081200"/>
            <a:chExt cx="8484418" cy="1041759"/>
          </a:xfrm>
        </p:grpSpPr>
        <p:sp>
          <p:nvSpPr>
            <p:cNvPr id="360" name="Google Shape;360;p23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1" name="Google Shape;361;p23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2" name="Google Shape;362;p23"/>
            <p:cNvSpPr/>
            <p:nvPr/>
          </p:nvSpPr>
          <p:spPr>
            <a:xfrm>
              <a:off x="5013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3" name="Google Shape;363;p23"/>
            <p:cNvSpPr/>
            <p:nvPr/>
          </p:nvSpPr>
          <p:spPr>
            <a:xfrm flipH="1">
              <a:off x="758564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4" name="Google Shape;364;p23"/>
            <p:cNvSpPr/>
            <p:nvPr/>
          </p:nvSpPr>
          <p:spPr>
            <a:xfrm>
              <a:off x="1274015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5" name="Google Shape;365;p23"/>
            <p:cNvSpPr/>
            <p:nvPr/>
          </p:nvSpPr>
          <p:spPr>
            <a:xfrm>
              <a:off x="1517285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6" name="Google Shape;366;p23"/>
            <p:cNvSpPr/>
            <p:nvPr/>
          </p:nvSpPr>
          <p:spPr>
            <a:xfrm>
              <a:off x="31942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7" name="Google Shape;367;p23"/>
            <p:cNvSpPr/>
            <p:nvPr/>
          </p:nvSpPr>
          <p:spPr>
            <a:xfrm>
              <a:off x="33466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8" name="Google Shape;368;p23"/>
            <p:cNvSpPr/>
            <p:nvPr/>
          </p:nvSpPr>
          <p:spPr>
            <a:xfrm>
              <a:off x="4121250" y="49185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9" name="Google Shape;369;p23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0" name="Google Shape;370;p23"/>
            <p:cNvSpPr/>
            <p:nvPr/>
          </p:nvSpPr>
          <p:spPr>
            <a:xfrm>
              <a:off x="828499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1" name="Google Shape;371;p23"/>
            <p:cNvSpPr/>
            <p:nvPr/>
          </p:nvSpPr>
          <p:spPr>
            <a:xfrm>
              <a:off x="495839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2" name="Google Shape;372;p23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3" name="Google Shape;373;p23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4" name="Google Shape;374;p23"/>
            <p:cNvSpPr/>
            <p:nvPr/>
          </p:nvSpPr>
          <p:spPr>
            <a:xfrm>
              <a:off x="47791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5" name="Google Shape;375;p23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6" name="Google Shape;376;p23"/>
            <p:cNvSpPr/>
            <p:nvPr/>
          </p:nvSpPr>
          <p:spPr>
            <a:xfrm>
              <a:off x="6413178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7" name="Google Shape;377;p23"/>
            <p:cNvSpPr/>
            <p:nvPr/>
          </p:nvSpPr>
          <p:spPr>
            <a:xfrm>
              <a:off x="665644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8" name="Google Shape;378;p23"/>
            <p:cNvSpPr/>
            <p:nvPr/>
          </p:nvSpPr>
          <p:spPr>
            <a:xfrm rot="-772385" flipH="1">
              <a:off x="7297125" y="49314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9" name="Google Shape;379;p23"/>
            <p:cNvSpPr/>
            <p:nvPr/>
          </p:nvSpPr>
          <p:spPr>
            <a:xfrm>
              <a:off x="7637737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pic>
          <p:nvPicPr>
            <p:cNvPr id="380" name="Google Shape;380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2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2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2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23"/>
            <p:cNvSpPr/>
            <p:nvPr/>
          </p:nvSpPr>
          <p:spPr>
            <a:xfrm>
              <a:off x="4896942" y="46626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4755021" y="46508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8426917" y="46460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8284996" y="46342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1583030" y="45299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1441108" y="45181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3"/>
            <p:cNvSpPr/>
            <p:nvPr/>
          </p:nvSpPr>
          <p:spPr>
            <a:xfrm flipH="1">
              <a:off x="5767046" y="45773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3"/>
            <p:cNvSpPr/>
            <p:nvPr/>
          </p:nvSpPr>
          <p:spPr>
            <a:xfrm flipH="1">
              <a:off x="5918283" y="45655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3"/>
            <p:cNvSpPr/>
            <p:nvPr/>
          </p:nvSpPr>
          <p:spPr>
            <a:xfrm flipH="1">
              <a:off x="3228777" y="46023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3"/>
            <p:cNvSpPr/>
            <p:nvPr/>
          </p:nvSpPr>
          <p:spPr>
            <a:xfrm flipH="1">
              <a:off x="3380014" y="45905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3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3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3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3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3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3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3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3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3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3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3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4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18" name="Google Shape;418;p2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19" name="Google Shape;419;p24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420" name="Google Shape;420;p24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23" name="Google Shape;423;p24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sp>
        <p:pic>
          <p:nvPicPr>
            <p:cNvPr id="424" name="Google Shape;424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24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4513" y="275719"/>
            <a:ext cx="4757423" cy="4551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marL="914400" lvl="1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marL="1371600" lvl="2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2679000" y="2757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6077345" y="2421525"/>
            <a:ext cx="1652587" cy="2191979"/>
            <a:chOff x="6077345" y="2421525"/>
            <a:chExt cx="1652587" cy="2191979"/>
          </a:xfrm>
        </p:grpSpPr>
        <p:sp>
          <p:nvSpPr>
            <p:cNvPr id="58" name="Google Shape;58;p4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9" name="Google Shape;59;p4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60" name="Google Shape;60;p4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" name="Google Shape;61;p4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62" name="Google Shape;6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4"/>
            <p:cNvSpPr/>
            <p:nvPr/>
          </p:nvSpPr>
          <p:spPr>
            <a:xfrm rot="10145659" flipH="1">
              <a:off x="7432735" y="3653264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4"/>
            <p:cNvSpPr/>
            <p:nvPr/>
          </p:nvSpPr>
          <p:spPr>
            <a:xfrm>
              <a:off x="6833395" y="338862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34799" y="336382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063" y="885825"/>
            <a:ext cx="3603500" cy="37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47438" y="1314450"/>
            <a:ext cx="3603500" cy="35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>
            <a:off x="7863411" y="2967400"/>
            <a:ext cx="1420590" cy="1275975"/>
            <a:chOff x="7863411" y="2967400"/>
            <a:chExt cx="1420590" cy="1275975"/>
          </a:xfrm>
        </p:grpSpPr>
        <p:grpSp>
          <p:nvGrpSpPr>
            <p:cNvPr id="87" name="Google Shape;87;p6"/>
            <p:cNvGrpSpPr/>
            <p:nvPr/>
          </p:nvGrpSpPr>
          <p:grpSpPr>
            <a:xfrm>
              <a:off x="8277250" y="3881444"/>
              <a:ext cx="440488" cy="361931"/>
              <a:chOff x="8277250" y="3881444"/>
              <a:chExt cx="440488" cy="36193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8277250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89;p6"/>
              <p:cNvSpPr/>
              <p:nvPr/>
            </p:nvSpPr>
            <p:spPr>
              <a:xfrm>
                <a:off x="8596313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0" name="Google Shape;9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411" y="2967400"/>
              <a:ext cx="1420590" cy="982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6"/>
            <p:cNvSpPr/>
            <p:nvPr/>
          </p:nvSpPr>
          <p:spPr>
            <a:xfrm>
              <a:off x="8535376" y="333587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236780" y="331107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-207150" y="2962110"/>
            <a:ext cx="1286833" cy="1586084"/>
            <a:chOff x="-207150" y="2962110"/>
            <a:chExt cx="1286833" cy="1586084"/>
          </a:xfrm>
        </p:grpSpPr>
        <p:grpSp>
          <p:nvGrpSpPr>
            <p:cNvPr id="94" name="Google Shape;94;p6"/>
            <p:cNvGrpSpPr/>
            <p:nvPr/>
          </p:nvGrpSpPr>
          <p:grpSpPr>
            <a:xfrm>
              <a:off x="120475" y="4186263"/>
              <a:ext cx="547675" cy="361931"/>
              <a:chOff x="120475" y="4186263"/>
              <a:chExt cx="547675" cy="361931"/>
            </a:xfrm>
          </p:grpSpPr>
          <p:sp>
            <p:nvSpPr>
              <p:cNvPr id="95" name="Google Shape;95;p6"/>
              <p:cNvSpPr/>
              <p:nvPr/>
            </p:nvSpPr>
            <p:spPr>
              <a:xfrm>
                <a:off x="12047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6" name="Google Shape;96;p6"/>
              <p:cNvSpPr/>
              <p:nvPr/>
            </p:nvSpPr>
            <p:spPr>
              <a:xfrm flipH="1">
                <a:off x="54672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7" name="Google Shape;9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7150" y="2962110"/>
              <a:ext cx="1286833" cy="1305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6"/>
            <p:cNvSpPr/>
            <p:nvPr/>
          </p:nvSpPr>
          <p:spPr>
            <a:xfrm rot="10576116">
              <a:off x="213730" y="3649426"/>
              <a:ext cx="145541" cy="14604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 rot="10598995">
              <a:off x="532326" y="3669443"/>
              <a:ext cx="127326" cy="13220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 rot="2878168">
              <a:off x="140003" y="3477827"/>
              <a:ext cx="592515" cy="66012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136" name="Google Shape;136;p9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9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38" name="Google Shape;13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9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4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55.png"/><Relationship Id="rId9" Type="http://schemas.openxmlformats.org/officeDocument/2006/relationships/image" Target="../media/image5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60.gi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gif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7.gif"/><Relationship Id="rId4" Type="http://schemas.openxmlformats.org/officeDocument/2006/relationships/image" Target="../media/image6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gif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5.gif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6.gif"/><Relationship Id="rId7" Type="http://schemas.openxmlformats.org/officeDocument/2006/relationships/image" Target="../media/image50.gif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11" Type="http://schemas.openxmlformats.org/officeDocument/2006/relationships/image" Target="../media/image44.png"/><Relationship Id="rId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4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0.gi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2494775" y="938125"/>
            <a:ext cx="4497300" cy="3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900" b="1">
                <a:solidFill>
                  <a:schemeClr val="accent3"/>
                </a:solidFill>
              </a:rPr>
              <a:t>LA EVOLUCIÓN DE LA SOCIEDAD ECONÓMICA</a:t>
            </a:r>
            <a:endParaRPr sz="2900" b="1">
              <a:solidFill>
                <a:schemeClr val="accent3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29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900" b="1">
                <a:solidFill>
                  <a:schemeClr val="accent1"/>
                </a:solidFill>
              </a:rPr>
              <a:t>CAPÍTULO 2</a:t>
            </a:r>
            <a:endParaRPr sz="29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29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900" b="1">
                <a:solidFill>
                  <a:schemeClr val="accent1"/>
                </a:solidFill>
              </a:rPr>
              <a:t>LA ECONOMÍA ANTERIOR AL SISTEMA DE MERCADO</a:t>
            </a:r>
            <a:endParaRPr sz="29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2900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38" name="Google Shape;538;p34"/>
          <p:cNvPicPr preferRelativeResize="0"/>
          <p:nvPr/>
        </p:nvPicPr>
        <p:blipFill rotWithShape="1">
          <a:blip r:embed="rId3">
            <a:alphaModFix amt="18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4"/>
          <p:cNvSpPr txBox="1"/>
          <p:nvPr/>
        </p:nvSpPr>
        <p:spPr>
          <a:xfrm>
            <a:off x="190916" y="285183"/>
            <a:ext cx="3092823" cy="39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r>
              <a:rPr lang="en" sz="3000" b="1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La esclavitud</a:t>
            </a:r>
            <a:endParaRPr sz="3000" b="1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40" name="Google Shape;540;p34"/>
          <p:cNvSpPr txBox="1"/>
          <p:nvPr/>
        </p:nvSpPr>
        <p:spPr>
          <a:xfrm>
            <a:off x="190916" y="910502"/>
            <a:ext cx="7523426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Pilar Fundamental de la economía social antigua.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Trabajaban en latifundios, galeras, minas, fábricas y tiendas.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Aún así, existían trabajadores libres.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Tradición y bando centralizado era la base de la economía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No existía el libre albedrío.</a:t>
            </a:r>
            <a:endParaRPr sz="14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442" y="680471"/>
            <a:ext cx="2061942" cy="134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6859" y="3241393"/>
            <a:ext cx="30575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616" y="3319462"/>
            <a:ext cx="2678572" cy="133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05471" y="112081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715458" y="1120819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"/>
          <p:cNvSpPr txBox="1">
            <a:spLocks noGrp="1"/>
          </p:cNvSpPr>
          <p:nvPr>
            <p:ph type="title"/>
          </p:nvPr>
        </p:nvSpPr>
        <p:spPr>
          <a:xfrm>
            <a:off x="435429" y="243075"/>
            <a:ext cx="827314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 excedente social, la riqueza y el poder</a:t>
            </a:r>
            <a:endParaRPr/>
          </a:p>
        </p:txBody>
      </p:sp>
      <p:sp>
        <p:nvSpPr>
          <p:cNvPr id="551" name="Google Shape;551;p35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Mayor producción sobre lo requerido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Sobreexplotación de recursos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La riqueza seguía el poder</a:t>
            </a:r>
            <a:endParaRPr/>
          </a:p>
        </p:txBody>
      </p:sp>
      <p:sp>
        <p:nvSpPr>
          <p:cNvPr id="552" name="Google Shape;552;p35"/>
          <p:cNvSpPr txBox="1">
            <a:spLocks noGrp="1"/>
          </p:cNvSpPr>
          <p:nvPr>
            <p:ph type="body" idx="2"/>
          </p:nvPr>
        </p:nvSpPr>
        <p:spPr>
          <a:xfrm>
            <a:off x="4840514" y="1124857"/>
            <a:ext cx="2609210" cy="307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Riqueza como poder político, militar o religioso, no para actividad económica.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Recordando que la sociedad antigua se basaba en el poder</a:t>
            </a:r>
            <a:endParaRPr/>
          </a:p>
        </p:txBody>
      </p:sp>
      <p:sp>
        <p:nvSpPr>
          <p:cNvPr id="553" name="Google Shape;553;p3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54" name="Google Shape;55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0342" y="112485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91" y="112485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92509" y="94485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058770" y="1618400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09695" y="-5719562"/>
            <a:ext cx="2061942" cy="134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14112" y="-3158640"/>
            <a:ext cx="30575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06869" y="-3080571"/>
            <a:ext cx="2678572" cy="1339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6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 “economía” y la justicia social</a:t>
            </a:r>
            <a:endParaRPr/>
          </a:p>
        </p:txBody>
      </p:sp>
      <p:sp>
        <p:nvSpPr>
          <p:cNvPr id="566" name="Google Shape;566;p36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No existían economistas contemporáneos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Todo variaba según la sociedad 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No había pensamiento crítico-económico</a:t>
            </a:r>
            <a:endParaRPr dirty="0"/>
          </a:p>
        </p:txBody>
      </p:sp>
      <p:sp>
        <p:nvSpPr>
          <p:cNvPr id="567" name="Google Shape;567;p36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i="1" dirty="0"/>
              <a:t>“Algunos están marcados para servir, otros para gobernar”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i="1" dirty="0"/>
              <a:t>Oeconomía.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i="1" dirty="0"/>
              <a:t>Chremastistiké</a:t>
            </a:r>
            <a:endParaRPr i="1" dirty="0"/>
          </a:p>
        </p:txBody>
      </p:sp>
      <p:sp>
        <p:nvSpPr>
          <p:cNvPr id="568" name="Google Shape;568;p3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69" name="Google Shape;5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555" y="-16427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7604" y="-164279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73084" y="13136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9715" y="139847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8595" y="582764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1824" y="5828596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 dirty="0"/>
              <a:t>La sociedad económica en la edad 			media</a:t>
            </a:r>
            <a:endParaRPr dirty="0"/>
          </a:p>
        </p:txBody>
      </p:sp>
      <p:sp>
        <p:nvSpPr>
          <p:cNvPr id="580" name="Google Shape;580;p37"/>
          <p:cNvSpPr txBox="1">
            <a:spLocks noGrp="1"/>
          </p:cNvSpPr>
          <p:nvPr>
            <p:ph type="body" idx="1"/>
          </p:nvPr>
        </p:nvSpPr>
        <p:spPr>
          <a:xfrm>
            <a:off x="548125" y="1481558"/>
            <a:ext cx="6167100" cy="308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Guerras, pestes y despoblación.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Feudalismo, fuera de un progreso lineal.</a:t>
            </a:r>
            <a:endParaRPr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dirty="0"/>
              <a:t>Surgimiento de organización política a gran escala.</a:t>
            </a:r>
            <a:endParaRPr dirty="0"/>
          </a:p>
        </p:txBody>
      </p:sp>
      <p:sp>
        <p:nvSpPr>
          <p:cNvPr id="581" name="Google Shape;581;p3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82" name="Google Shape;58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1354" y="3501134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4583" y="350208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87079" y="105992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117802" y="105992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260470" y="-8611229"/>
            <a:ext cx="7789426" cy="778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/>
              <a:t>La caída de Roma	</a:t>
            </a:r>
            <a:endParaRPr/>
          </a:p>
        </p:txBody>
      </p:sp>
      <p:sp>
        <p:nvSpPr>
          <p:cNvPr id="592" name="Google Shape;592;p38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La mundana población Romana, creció incluso fuera de sus murallas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A pesar de las grandes invasiones, no existía una estabilidad política por múltiples errores.</a:t>
            </a:r>
            <a:endParaRPr/>
          </a:p>
        </p:txBody>
      </p:sp>
      <p:sp>
        <p:nvSpPr>
          <p:cNvPr id="593" name="Google Shape;593;p3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94" name="Google Shape;59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9509" y="3052000"/>
            <a:ext cx="1639800" cy="16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3817" y="38303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27129" y="449425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9"/>
          <p:cNvSpPr txBox="1">
            <a:spLocks noGrp="1"/>
          </p:cNvSpPr>
          <p:nvPr>
            <p:ph type="title"/>
          </p:nvPr>
        </p:nvSpPr>
        <p:spPr>
          <a:xfrm>
            <a:off x="4571999" y="593125"/>
            <a:ext cx="214322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 feudo</a:t>
            </a:r>
            <a:endParaRPr/>
          </a:p>
        </p:txBody>
      </p:sp>
      <p:sp>
        <p:nvSpPr>
          <p:cNvPr id="602" name="Google Shape;602;p3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03" name="Google Shape;6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644" y="593125"/>
            <a:ext cx="3825196" cy="382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242" y="629578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9"/>
          <p:cNvSpPr txBox="1"/>
          <p:nvPr/>
        </p:nvSpPr>
        <p:spPr>
          <a:xfrm>
            <a:off x="4571998" y="1322330"/>
            <a:ext cx="214322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Señor Feudal, dueño de las tierras.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Intercambio de bienes por seguridad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Beneficio económico en tiempos de crisis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Explotación del hombre por el hombre.</a:t>
            </a: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6" name="Google Shape;606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8734" y="117863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7572" y="786518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47495" y="7865182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65266" y="5552471"/>
            <a:ext cx="1982164" cy="148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0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 pueblo y las ferias</a:t>
            </a:r>
            <a:endParaRPr/>
          </a:p>
        </p:txBody>
      </p:sp>
      <p:sp>
        <p:nvSpPr>
          <p:cNvPr id="615" name="Google Shape;615;p4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16" name="Google Shape;616;p40"/>
          <p:cNvSpPr txBox="1"/>
          <p:nvPr/>
        </p:nvSpPr>
        <p:spPr>
          <a:xfrm>
            <a:off x="548125" y="1345480"/>
            <a:ext cx="312105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Libertad económica en los pueblos.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Transacciones monetarias y dinero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La feria fue una especie de mercado ambulante que se daba en ciertas épocas al año.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7" name="Google Shape;61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4306" y="385634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4229" y="385634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1543630"/>
            <a:ext cx="1982164" cy="148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4265976" y="-2657743"/>
            <a:ext cx="3825196" cy="382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53114" y="-2072238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 gremio</a:t>
            </a:r>
            <a:endParaRPr/>
          </a:p>
        </p:txBody>
      </p:sp>
      <p:sp>
        <p:nvSpPr>
          <p:cNvPr id="627" name="Google Shape;627;p4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28" name="Google Shape;62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8769" y="1512845"/>
            <a:ext cx="1782502" cy="303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0603" y="1513316"/>
            <a:ext cx="2116329" cy="301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125" y="1856090"/>
            <a:ext cx="2656174" cy="233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2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El gremio</a:t>
            </a:r>
            <a:endParaRPr/>
          </a:p>
        </p:txBody>
      </p:sp>
      <p:sp>
        <p:nvSpPr>
          <p:cNvPr id="636" name="Google Shape;636;p4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185932"/>
            <a:ext cx="1851948" cy="315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9456" y="1185932"/>
            <a:ext cx="1577282" cy="138581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2"/>
          <p:cNvSpPr txBox="1"/>
          <p:nvPr/>
        </p:nvSpPr>
        <p:spPr>
          <a:xfrm>
            <a:off x="548125" y="1345480"/>
            <a:ext cx="312105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Centros de producción industrial medieval.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No son comparables con las empresas actuales. No existe el avance económico.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Lugares de enseñanza.</a:t>
            </a:r>
            <a:endParaRPr/>
          </a:p>
          <a:p>
            <a:pPr marL="285750" marR="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Char char="-"/>
            </a:pPr>
            <a:r>
              <a:rPr lang="en" sz="1600" b="0" i="0" u="none" strike="noStrike" cap="none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La publicidad estaba prohibida, era desleal intentar hacer algo mejor que los otros.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endParaRPr sz="1600" b="0" i="0" u="none" strike="noStrike" cap="none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3"/>
          <p:cNvSpPr txBox="1">
            <a:spLocks noGrp="1"/>
          </p:cNvSpPr>
          <p:nvPr>
            <p:ph type="title"/>
          </p:nvPr>
        </p:nvSpPr>
        <p:spPr>
          <a:xfrm>
            <a:off x="352308" y="593125"/>
            <a:ext cx="674392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Economía Medieval y el precio justo</a:t>
            </a:r>
            <a:endParaRPr/>
          </a:p>
        </p:txBody>
      </p:sp>
      <p:sp>
        <p:nvSpPr>
          <p:cNvPr id="645" name="Google Shape;645;p43"/>
          <p:cNvSpPr txBox="1">
            <a:spLocks noGrp="1"/>
          </p:cNvSpPr>
          <p:nvPr>
            <p:ph type="body" idx="1"/>
          </p:nvPr>
        </p:nvSpPr>
        <p:spPr>
          <a:xfrm>
            <a:off x="548124" y="1271600"/>
            <a:ext cx="2092911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/>
              <a:t>La economía era un aspecto subordinado de la vida, más no uno dominante.</a:t>
            </a:r>
            <a:endParaRPr/>
          </a:p>
        </p:txBody>
      </p:sp>
      <p:sp>
        <p:nvSpPr>
          <p:cNvPr id="646" name="Google Shape;646;p43"/>
          <p:cNvSpPr txBox="1">
            <a:spLocks noGrp="1"/>
          </p:cNvSpPr>
          <p:nvPr>
            <p:ph type="body" idx="2"/>
          </p:nvPr>
        </p:nvSpPr>
        <p:spPr>
          <a:xfrm>
            <a:off x="2671074" y="1271600"/>
            <a:ext cx="2092911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/>
              <a:t>El ideal principal era el religioso.</a:t>
            </a:r>
            <a:endParaRPr/>
          </a:p>
        </p:txBody>
      </p:sp>
      <p:sp>
        <p:nvSpPr>
          <p:cNvPr id="647" name="Google Shape;647;p43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48" name="Google Shape;648;p43"/>
          <p:cNvSpPr txBox="1">
            <a:spLocks noGrp="1"/>
          </p:cNvSpPr>
          <p:nvPr>
            <p:ph type="body" idx="3"/>
          </p:nvPr>
        </p:nvSpPr>
        <p:spPr>
          <a:xfrm>
            <a:off x="4794025" y="1271600"/>
            <a:ext cx="2092911" cy="3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dirty="0"/>
              <a:t>Vender un artículo a lo que valía, no más.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dirty="0"/>
              <a:t>La culpabilidad por la avaricia.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dirty="0"/>
              <a:t>Falta de popularidad sobre ganancias</a:t>
            </a:r>
            <a:endParaRPr dirty="0"/>
          </a:p>
        </p:txBody>
      </p:sp>
      <p:pic>
        <p:nvPicPr>
          <p:cNvPr id="649" name="Google Shape;64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2052" y="5885253"/>
            <a:ext cx="1851948" cy="315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9508" y="5885253"/>
            <a:ext cx="1577282" cy="138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7529" y="3226292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7734" y="3226292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 txBox="1">
            <a:spLocks noGrp="1"/>
          </p:cNvSpPr>
          <p:nvPr>
            <p:ph type="ctrTitle"/>
          </p:nvPr>
        </p:nvSpPr>
        <p:spPr>
          <a:xfrm>
            <a:off x="2029336" y="379195"/>
            <a:ext cx="5231321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Negociar es una ¿Naturaleza Humana?</a:t>
            </a:r>
            <a:endParaRPr/>
          </a:p>
        </p:txBody>
      </p:sp>
      <p:sp>
        <p:nvSpPr>
          <p:cNvPr id="441" name="Google Shape;441;p26"/>
          <p:cNvSpPr txBox="1">
            <a:spLocks noGrp="1"/>
          </p:cNvSpPr>
          <p:nvPr>
            <p:ph type="subTitle" idx="1"/>
          </p:nvPr>
        </p:nvSpPr>
        <p:spPr>
          <a:xfrm>
            <a:off x="2332650" y="1498330"/>
            <a:ext cx="4478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"/>
              <a:t>Incluso se veía desde la edad de Hielo</a:t>
            </a:r>
            <a:endParaRPr/>
          </a:p>
        </p:txBody>
      </p:sp>
      <p:sp>
        <p:nvSpPr>
          <p:cNvPr id="442" name="Google Shape;442;p26"/>
          <p:cNvSpPr txBox="1"/>
          <p:nvPr/>
        </p:nvSpPr>
        <p:spPr>
          <a:xfrm flipH="1">
            <a:off x="416860" y="307250"/>
            <a:ext cx="1195958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alter Turncoa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Preludio</a:t>
            </a:r>
            <a:endParaRPr sz="20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443" name="Google Shape;44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0013" y="1914265"/>
            <a:ext cx="2731675" cy="286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3035" y="3072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3035" y="155426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93620" y="-3379398"/>
            <a:ext cx="5504460" cy="309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64" name="Google Shape;664;p45"/>
          <p:cNvSpPr txBox="1"/>
          <p:nvPr/>
        </p:nvSpPr>
        <p:spPr>
          <a:xfrm>
            <a:off x="1200036" y="396326"/>
            <a:ext cx="674392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i="0" u="none" strike="noStrike" cap="none" dirty="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¡GRACIAS!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Luis Carlos Botero Agudelo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Walter Turncoat"/>
                <a:ea typeface="Walter Turncoat"/>
                <a:sym typeface="Walter Turncoat"/>
              </a:rPr>
              <a:t>Lyda Marcela Baron Castañeda</a:t>
            </a:r>
            <a:endParaRPr lang="en" dirty="0">
              <a:ea typeface="Walter Turnco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S</a:t>
            </a:r>
            <a:r>
              <a:rPr lang="en" sz="2000" dirty="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antiago Patiño Quiceno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Dayana Pacheco Salas</a:t>
            </a:r>
          </a:p>
        </p:txBody>
      </p:sp>
      <p:pic>
        <p:nvPicPr>
          <p:cNvPr id="7" name="Google Shape;651;p43">
            <a:extLst>
              <a:ext uri="{FF2B5EF4-FFF2-40B4-BE49-F238E27FC236}">
                <a16:creationId xmlns:a16="http://schemas.microsoft.com/office/drawing/2014/main" id="{6541D99B-913B-4C49-B476-5553F27BFD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6561" y="20317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52;p43">
            <a:extLst>
              <a:ext uri="{FF2B5EF4-FFF2-40B4-BE49-F238E27FC236}">
                <a16:creationId xmlns:a16="http://schemas.microsoft.com/office/drawing/2014/main" id="{88B4BB34-5DA0-4B8C-80E6-A4C7ADEFFB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037" y="2031750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7"/>
          <p:cNvSpPr txBox="1">
            <a:spLocks noGrp="1"/>
          </p:cNvSpPr>
          <p:nvPr>
            <p:ph type="ctrTitle"/>
          </p:nvPr>
        </p:nvSpPr>
        <p:spPr>
          <a:xfrm>
            <a:off x="2029336" y="379195"/>
            <a:ext cx="5231321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No es una sociedad de mercado</a:t>
            </a: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1"/>
          </p:nvPr>
        </p:nvSpPr>
        <p:spPr>
          <a:xfrm>
            <a:off x="2332650" y="1498330"/>
            <a:ext cx="4478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"/>
              <a:t>Los mercados de compra-venta antiguos eran realmente diferentes a como son actualmente.</a:t>
            </a:r>
            <a:endParaRPr/>
          </a:p>
        </p:txBody>
      </p:sp>
      <p:sp>
        <p:nvSpPr>
          <p:cNvPr id="453" name="Google Shape;453;p27"/>
          <p:cNvSpPr txBox="1"/>
          <p:nvPr/>
        </p:nvSpPr>
        <p:spPr>
          <a:xfrm flipH="1">
            <a:off x="416860" y="307250"/>
            <a:ext cx="1195958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alter Turncoa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Preludio</a:t>
            </a:r>
            <a:endParaRPr sz="20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454" name="Google Shape;4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494" y="801196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846" y="801196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5154" y="44119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26974" y="2571750"/>
            <a:ext cx="4069662" cy="2290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75154" y="165058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26974" y="5769140"/>
            <a:ext cx="5066466" cy="723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"/>
          <p:cNvSpPr txBox="1">
            <a:spLocks noGrp="1"/>
          </p:cNvSpPr>
          <p:nvPr>
            <p:ph type="ctrTitle"/>
          </p:nvPr>
        </p:nvSpPr>
        <p:spPr>
          <a:xfrm>
            <a:off x="2029336" y="379195"/>
            <a:ext cx="5231321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No resolvía problemas económicos</a:t>
            </a:r>
            <a:endParaRPr/>
          </a:p>
        </p:txBody>
      </p:sp>
      <p:sp>
        <p:nvSpPr>
          <p:cNvPr id="465" name="Google Shape;465;p28"/>
          <p:cNvSpPr txBox="1">
            <a:spLocks noGrp="1"/>
          </p:cNvSpPr>
          <p:nvPr>
            <p:ph type="subTitle" idx="1"/>
          </p:nvPr>
        </p:nvSpPr>
        <p:spPr>
          <a:xfrm>
            <a:off x="2081292" y="1933398"/>
            <a:ext cx="2122531" cy="237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/>
            <a:r>
              <a:rPr lang="en" dirty="0"/>
              <a:t>      </a:t>
            </a:r>
            <a:r>
              <a:rPr lang="es-MX" b="1" dirty="0"/>
              <a:t>El mercado de la antigüedad no resolvía los problemas económicos sociales básicos</a:t>
            </a:r>
            <a:endParaRPr dirty="0"/>
          </a:p>
        </p:txBody>
      </p:sp>
      <p:sp>
        <p:nvSpPr>
          <p:cNvPr id="466" name="Google Shape;466;p28"/>
          <p:cNvSpPr txBox="1"/>
          <p:nvPr/>
        </p:nvSpPr>
        <p:spPr>
          <a:xfrm flipH="1">
            <a:off x="416860" y="307250"/>
            <a:ext cx="1195958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alter Turncoa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Preludio</a:t>
            </a:r>
            <a:endParaRPr sz="20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467" name="Google Shape;46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494" y="801196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846" y="801196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224" y="1386895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9576" y="1386895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58553" y="1498330"/>
            <a:ext cx="2275629" cy="324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27506" y="37919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27506" y="16397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6776" y="1639725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9"/>
          <p:cNvSpPr txBox="1">
            <a:spLocks noGrp="1"/>
          </p:cNvSpPr>
          <p:nvPr>
            <p:ph type="body" idx="1"/>
          </p:nvPr>
        </p:nvSpPr>
        <p:spPr>
          <a:xfrm>
            <a:off x="1883440" y="1172592"/>
            <a:ext cx="3544903" cy="295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 sz="2000" dirty="0"/>
              <a:t>Presentaban similitudes respecto a la economía, pero la religión, la sociedad y la política eran distintas.</a:t>
            </a:r>
          </a:p>
        </p:txBody>
      </p:sp>
      <p:sp>
        <p:nvSpPr>
          <p:cNvPr id="480" name="Google Shape;480;p29"/>
          <p:cNvSpPr txBox="1">
            <a:spLocks noGrp="1"/>
          </p:cNvSpPr>
          <p:nvPr>
            <p:ph type="title" idx="4294967295"/>
          </p:nvPr>
        </p:nvSpPr>
        <p:spPr>
          <a:xfrm>
            <a:off x="5889812" y="415812"/>
            <a:ext cx="3092823" cy="39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r>
              <a:rPr lang="en" b="1"/>
              <a:t>¿Cómo resolvían sus problemas económicos?</a:t>
            </a:r>
            <a:endParaRPr b="1"/>
          </a:p>
        </p:txBody>
      </p:sp>
      <p:sp>
        <p:nvSpPr>
          <p:cNvPr id="481" name="Google Shape;481;p29"/>
          <p:cNvSpPr txBox="1"/>
          <p:nvPr/>
        </p:nvSpPr>
        <p:spPr>
          <a:xfrm flipH="1">
            <a:off x="0" y="164892"/>
            <a:ext cx="20574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alter Turncoat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La organización económica de la sociedad</a:t>
            </a:r>
            <a:endParaRPr sz="20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482" name="Google Shape;48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501" y="1232310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501" y="1925132"/>
            <a:ext cx="310330" cy="3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869" y="3301267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0324" y="2615394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1869" y="3992412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519" y="4681450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3519" y="4683557"/>
            <a:ext cx="309600" cy="3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05295" y="2421958"/>
            <a:ext cx="0" cy="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1"/>
          <p:cNvSpPr txBox="1">
            <a:spLocks noGrp="1"/>
          </p:cNvSpPr>
          <p:nvPr>
            <p:ph type="title"/>
          </p:nvPr>
        </p:nvSpPr>
        <p:spPr>
          <a:xfrm>
            <a:off x="6814456" y="92384"/>
            <a:ext cx="232954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Fundamentos agrícolas de las sociedades antiguas</a:t>
            </a:r>
            <a:endParaRPr sz="1800"/>
          </a:p>
        </p:txBody>
      </p:sp>
      <p:sp>
        <p:nvSpPr>
          <p:cNvPr id="500" name="Google Shape;500;p3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01" name="Google Shape;501;p31"/>
          <p:cNvSpPr txBox="1"/>
          <p:nvPr/>
        </p:nvSpPr>
        <p:spPr>
          <a:xfrm>
            <a:off x="1194014" y="593126"/>
            <a:ext cx="3791644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-Vivían de la tierra, con sustento limitado.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2" name="Google Shape;502;p31"/>
          <p:cNvSpPr txBox="1"/>
          <p:nvPr/>
        </p:nvSpPr>
        <p:spPr>
          <a:xfrm>
            <a:off x="635214" y="1072098"/>
            <a:ext cx="4350444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-Acumulación del dinero, pérdidas y ganancias para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retroalimentarse no eran actividad común en la antigüedad.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3" name="Google Shape;503;p31"/>
          <p:cNvSpPr txBox="1"/>
          <p:nvPr/>
        </p:nvSpPr>
        <p:spPr>
          <a:xfrm>
            <a:off x="410242" y="2015526"/>
            <a:ext cx="4575415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-Eran campesinos, no agricultores. Mantienen las costumbres desde que nacen.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4" name="Google Shape;504;p31"/>
          <p:cNvSpPr txBox="1"/>
          <p:nvPr/>
        </p:nvSpPr>
        <p:spPr>
          <a:xfrm>
            <a:off x="410241" y="2850244"/>
            <a:ext cx="4575415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-El campesino, núcleo de la economía antigua, casi siempre era pobre.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5" name="Google Shape;505;p31"/>
          <p:cNvSpPr txBox="1"/>
          <p:nvPr/>
        </p:nvSpPr>
        <p:spPr>
          <a:xfrm>
            <a:off x="522729" y="3764789"/>
            <a:ext cx="4462928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-Latifundio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6" name="Google Shape;50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0370" y="505484"/>
            <a:ext cx="474230" cy="47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0370" y="1133445"/>
            <a:ext cx="47520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90370" y="2076873"/>
            <a:ext cx="47520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89400" y="2911591"/>
            <a:ext cx="47520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89400" y="3826136"/>
            <a:ext cx="47520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19;p32">
            <a:extLst>
              <a:ext uri="{FF2B5EF4-FFF2-40B4-BE49-F238E27FC236}">
                <a16:creationId xmlns:a16="http://schemas.microsoft.com/office/drawing/2014/main" id="{3404FF8E-EC18-4572-8050-184578F7E94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7400" y="6880551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2"/>
          <p:cNvSpPr txBox="1">
            <a:spLocks noGrp="1"/>
          </p:cNvSpPr>
          <p:nvPr>
            <p:ph type="title"/>
          </p:nvPr>
        </p:nvSpPr>
        <p:spPr>
          <a:xfrm>
            <a:off x="1243485" y="581164"/>
            <a:ext cx="5203371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¿Cómo era el comercio en las ciudades?</a:t>
            </a:r>
            <a:endParaRPr/>
          </a:p>
        </p:txBody>
      </p:sp>
      <p:sp>
        <p:nvSpPr>
          <p:cNvPr id="516" name="Google Shape;516;p3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17" name="Google Shape;517;p32"/>
          <p:cNvSpPr txBox="1"/>
          <p:nvPr/>
        </p:nvSpPr>
        <p:spPr>
          <a:xfrm>
            <a:off x="6814455" y="199526"/>
            <a:ext cx="232954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La vida en las ciudades</a:t>
            </a:r>
            <a:endParaRPr sz="1800" b="0" i="0" u="none" strike="noStrike" cap="none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18" name="Google Shape;518;p32"/>
          <p:cNvSpPr txBox="1"/>
          <p:nvPr/>
        </p:nvSpPr>
        <p:spPr>
          <a:xfrm>
            <a:off x="678758" y="1437654"/>
            <a:ext cx="5903472" cy="29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D8D8D8"/>
                </a:solidFill>
                <a:latin typeface="Nunito"/>
                <a:ea typeface="Nunito"/>
                <a:cs typeface="Nunito"/>
                <a:sym typeface="Nunito"/>
              </a:rPr>
              <a:t>De forma sorprendente, las ciudades eran grandes centros urbanos de diversidad y efervescencia económica</a:t>
            </a:r>
            <a:endParaRPr sz="1400" b="0" i="0" u="none" strike="noStrike" cap="none" dirty="0">
              <a:solidFill>
                <a:srgbClr val="D8D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9" name="Google Shape;5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494" y="2095191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0515" y="86712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9506" y="165283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4384" y="239942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26046" y="2377151"/>
            <a:ext cx="0" cy="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1" name="Google Shape;506;p31">
            <a:extLst>
              <a:ext uri="{FF2B5EF4-FFF2-40B4-BE49-F238E27FC236}">
                <a16:creationId xmlns:a16="http://schemas.microsoft.com/office/drawing/2014/main" id="{DFD6F3EC-3BC5-491B-A5D6-8632C5208A7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2488759" y="572093"/>
            <a:ext cx="474230" cy="47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07;p31">
            <a:extLst>
              <a:ext uri="{FF2B5EF4-FFF2-40B4-BE49-F238E27FC236}">
                <a16:creationId xmlns:a16="http://schemas.microsoft.com/office/drawing/2014/main" id="{48001474-DACE-4B3B-9B22-9CC240B649A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488759" y="1200054"/>
            <a:ext cx="47520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08;p31">
            <a:extLst>
              <a:ext uri="{FF2B5EF4-FFF2-40B4-BE49-F238E27FC236}">
                <a16:creationId xmlns:a16="http://schemas.microsoft.com/office/drawing/2014/main" id="{090C1E78-0BDE-47D7-92BE-BC4C0DA84C9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2488759" y="2143482"/>
            <a:ext cx="47520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09;p31">
            <a:extLst>
              <a:ext uri="{FF2B5EF4-FFF2-40B4-BE49-F238E27FC236}">
                <a16:creationId xmlns:a16="http://schemas.microsoft.com/office/drawing/2014/main" id="{D59CDFA9-9C7F-4E56-834A-FC95F563A32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2489729" y="2978200"/>
            <a:ext cx="47520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10;p31">
            <a:extLst>
              <a:ext uri="{FF2B5EF4-FFF2-40B4-BE49-F238E27FC236}">
                <a16:creationId xmlns:a16="http://schemas.microsoft.com/office/drawing/2014/main" id="{3D916196-8199-4C4F-93DB-998339B8D7A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2489729" y="3892745"/>
            <a:ext cx="475200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3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29" name="Google Shape;52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694878" y="6593591"/>
            <a:ext cx="2061942" cy="134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52259" y="3426142"/>
            <a:ext cx="30575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878104" y="3426142"/>
            <a:ext cx="2678572" cy="133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0;p32">
            <a:extLst>
              <a:ext uri="{FF2B5EF4-FFF2-40B4-BE49-F238E27FC236}">
                <a16:creationId xmlns:a16="http://schemas.microsoft.com/office/drawing/2014/main" id="{56845C26-6753-4D5C-B99D-2F1F484CA03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63958" y="-165917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21;p32">
            <a:extLst>
              <a:ext uri="{FF2B5EF4-FFF2-40B4-BE49-F238E27FC236}">
                <a16:creationId xmlns:a16="http://schemas.microsoft.com/office/drawing/2014/main" id="{F278E090-E61D-40F9-92C9-997DFF6B8BF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82949" y="-873469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22;p32">
            <a:extLst>
              <a:ext uri="{FF2B5EF4-FFF2-40B4-BE49-F238E27FC236}">
                <a16:creationId xmlns:a16="http://schemas.microsoft.com/office/drawing/2014/main" id="{00EC0D33-F854-43A4-AAB8-4CD5B610881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87827" y="-126874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571</Words>
  <Application>Microsoft Office PowerPoint</Application>
  <PresentationFormat>Presentación en pantalla (16:9)</PresentationFormat>
  <Paragraphs>107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Walter Turncoat</vt:lpstr>
      <vt:lpstr>Nunito</vt:lpstr>
      <vt:lpstr>Calibri</vt:lpstr>
      <vt:lpstr>Osric template</vt:lpstr>
      <vt:lpstr>Osric template</vt:lpstr>
      <vt:lpstr>LA EVOLUCIÓN DE LA SOCIEDAD ECONÓMICA  CAPÍTULO 2  LA ECONOMÍA ANTERIOR AL SISTEMA DE MERCADO </vt:lpstr>
      <vt:lpstr>Negociar es una ¿Naturaleza Humana?</vt:lpstr>
      <vt:lpstr>No es una sociedad de mercado</vt:lpstr>
      <vt:lpstr>No resolvía problemas económicos</vt:lpstr>
      <vt:lpstr>¿Cómo resolvían sus problemas económicos?</vt:lpstr>
      <vt:lpstr>Presentación de PowerPoint</vt:lpstr>
      <vt:lpstr>Fundamentos agrícolas de las sociedades antiguas</vt:lpstr>
      <vt:lpstr>¿Cómo era el comercio en las ciudades?</vt:lpstr>
      <vt:lpstr>Presentación de PowerPoint</vt:lpstr>
      <vt:lpstr>Presentación de PowerPoint</vt:lpstr>
      <vt:lpstr>El excedente social, la riqueza y el poder</vt:lpstr>
      <vt:lpstr>La “economía” y la justicia social</vt:lpstr>
      <vt:lpstr>La sociedad económica en la edad    media</vt:lpstr>
      <vt:lpstr>La caída de Roma </vt:lpstr>
      <vt:lpstr>El feudo</vt:lpstr>
      <vt:lpstr>El pueblo y las ferias</vt:lpstr>
      <vt:lpstr>El gremio</vt:lpstr>
      <vt:lpstr>El gremio</vt:lpstr>
      <vt:lpstr>Economía Medieval y el precio justo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EVOLUCIÓN DE LA SOCIEDAD ECONÓMICA  CAPÍTULO 2  LA ECONOMÍA ANTERIOR AL SISTEMA DE MERCADO </dc:title>
  <cp:lastModifiedBy>Luis Carlos Botero Agudelo</cp:lastModifiedBy>
  <cp:revision>5</cp:revision>
  <dcterms:modified xsi:type="dcterms:W3CDTF">2022-08-22T15:25:08Z</dcterms:modified>
</cp:coreProperties>
</file>